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402" r:id="rId3"/>
    <p:sldId id="478" r:id="rId4"/>
    <p:sldId id="404" r:id="rId5"/>
    <p:sldId id="520" r:id="rId6"/>
    <p:sldId id="521" r:id="rId7"/>
    <p:sldId id="562" r:id="rId8"/>
    <p:sldId id="503" r:id="rId9"/>
    <p:sldId id="522" r:id="rId10"/>
    <p:sldId id="523" r:id="rId11"/>
    <p:sldId id="524" r:id="rId12"/>
    <p:sldId id="525" r:id="rId13"/>
    <p:sldId id="526" r:id="rId14"/>
    <p:sldId id="527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35" r:id="rId23"/>
    <p:sldId id="536" r:id="rId24"/>
    <p:sldId id="537" r:id="rId25"/>
    <p:sldId id="538" r:id="rId26"/>
    <p:sldId id="539" r:id="rId27"/>
    <p:sldId id="540" r:id="rId28"/>
    <p:sldId id="541" r:id="rId29"/>
    <p:sldId id="542" r:id="rId30"/>
    <p:sldId id="545" r:id="rId31"/>
    <p:sldId id="546" r:id="rId32"/>
    <p:sldId id="547" r:id="rId33"/>
    <p:sldId id="548" r:id="rId34"/>
    <p:sldId id="549" r:id="rId35"/>
    <p:sldId id="550" r:id="rId36"/>
    <p:sldId id="551" r:id="rId37"/>
    <p:sldId id="552" r:id="rId38"/>
    <p:sldId id="553" r:id="rId39"/>
    <p:sldId id="554" r:id="rId40"/>
    <p:sldId id="555" r:id="rId41"/>
    <p:sldId id="556" r:id="rId42"/>
    <p:sldId id="557" r:id="rId43"/>
    <p:sldId id="558" r:id="rId44"/>
    <p:sldId id="441" r:id="rId45"/>
    <p:sldId id="559" r:id="rId46"/>
    <p:sldId id="560" r:id="rId47"/>
    <p:sldId id="561" r:id="rId48"/>
    <p:sldId id="400" r:id="rId49"/>
    <p:sldId id="399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Responsive Design" id="{CE073D82-3D5D-4BA1-9A1F-83B1CEC1351F}">
          <p14:sldIdLst>
            <p14:sldId id="520"/>
          </p14:sldIdLst>
        </p14:section>
        <p14:section name="Mobile First Concept" id="{17E8888F-5016-4C23-BF74-F2BB096F18E1}">
          <p14:sldIdLst>
            <p14:sldId id="521"/>
          </p14:sldIdLst>
        </p14:section>
        <p14:section name="Desktop First Concept" id="{D47CA85B-573A-478E-A704-C1534F9ED3EE}">
          <p14:sldIdLst>
            <p14:sldId id="562"/>
          </p14:sldIdLst>
        </p14:section>
        <p14:section name="Media Queries" id="{8C8AD305-2AC7-492A-ABA8-2354066F93FF}">
          <p14:sldIdLst>
            <p14:sldId id="503"/>
            <p14:sldId id="522"/>
            <p14:sldId id="523"/>
            <p14:sldId id="524"/>
            <p14:sldId id="525"/>
            <p14:sldId id="526"/>
          </p14:sldIdLst>
        </p14:section>
        <p14:section name="Flex Layout" id="{779C0CF1-7AF0-4068-8768-7D844709B942}">
          <p14:sldIdLst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Flexible Images" id="{BEC29DE1-BE78-499F-933F-B5E605371BAC}">
          <p14:sldIdLst>
            <p14:sldId id="541"/>
            <p14:sldId id="542"/>
          </p14:sldIdLst>
        </p14:section>
        <p14:section name="Flexible Forms" id="{B6B709CD-14D8-4401-8879-62DACE190EA2}">
          <p14:sldIdLst>
            <p14:sldId id="545"/>
            <p14:sldId id="546"/>
            <p14:sldId id="547"/>
            <p14:sldId id="548"/>
            <p14:sldId id="549"/>
          </p14:sldIdLst>
        </p14:section>
        <p14:section name="Flexible Tables" id="{9B8D345E-38A8-40D4-9D07-432848116B19}">
          <p14:sldIdLst>
            <p14:sldId id="550"/>
            <p14:sldId id="551"/>
            <p14:sldId id="552"/>
            <p14:sldId id="553"/>
            <p14:sldId id="554"/>
          </p14:sldIdLst>
        </p14:section>
        <p14:section name="Flexible Navigation Menus" id="{705A1768-4062-4A8D-868A-2484E4CB5FF8}">
          <p14:sldIdLst>
            <p14:sldId id="555"/>
            <p14:sldId id="556"/>
            <p14:sldId id="557"/>
          </p14:sldIdLst>
        </p14:section>
        <p14:section name="ViewPort" id="{72B6D91E-F861-44F7-A5A8-77DB61A029F9}">
          <p14:sldIdLst>
            <p14:sldId id="558"/>
          </p14:sldIdLst>
        </p14:section>
        <p14:section name="Conclusion" id="{10E03AB1-9AA8-4E86-9A64-D741901E50A2}">
          <p14:sldIdLst>
            <p14:sldId id="441"/>
            <p14:sldId id="559"/>
            <p14:sldId id="560"/>
            <p14:sldId id="561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1" autoAdjust="0"/>
    <p:restoredTop sz="94533" autoAdjust="0"/>
  </p:normalViewPr>
  <p:slideViewPr>
    <p:cSldViewPr>
      <p:cViewPr varScale="1">
        <p:scale>
          <a:sx n="95" d="100"/>
          <a:sy n="95" d="100"/>
        </p:scale>
        <p:origin x="62" y="1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2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53093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3258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701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s-tricks.com/snippets/css/a-guide-to-flexbox/#flexbox-examples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4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71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2612" y="414016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Responsive Design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1462413"/>
            <a:ext cx="8307867" cy="1132631"/>
          </a:xfrm>
        </p:spPr>
        <p:txBody>
          <a:bodyPr>
            <a:normAutofit/>
          </a:bodyPr>
          <a:lstStyle/>
          <a:p>
            <a:pPr algn="ctr"/>
            <a:r>
              <a:rPr lang="en-US" spc="0" dirty="0"/>
              <a:t>Sites that Adapt to</a:t>
            </a:r>
            <a:r>
              <a:rPr lang="bg-BG" spc="0" dirty="0"/>
              <a:t> </a:t>
            </a:r>
            <a:r>
              <a:rPr lang="en-US" spc="0" dirty="0"/>
              <a:t>Different Devices</a:t>
            </a:r>
            <a:endParaRPr lang="en-US" spc="0" noProof="1"/>
          </a:p>
          <a:p>
            <a:pPr algn="ctr"/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612" y="3960451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519944">
            <a:off x="4172034" y="3409613"/>
            <a:ext cx="2539703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Responsive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Sites</a:t>
            </a:r>
          </a:p>
        </p:txBody>
      </p:sp>
      <p:pic>
        <p:nvPicPr>
          <p:cNvPr id="18" name="Picture 6" descr="Свързано изображение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46" y="3124200"/>
            <a:ext cx="5229431" cy="335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Media Queries: Width &lt; 960px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8012" y="1371600"/>
            <a:ext cx="10894674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960px)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calc(50% - 10px)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solid #1907ff;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#a97c36;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25" y="3429000"/>
            <a:ext cx="5282226" cy="29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5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Media Queries: Width &lt; 480px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9412" y="2022265"/>
            <a:ext cx="7086600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480px) </a:t>
            </a:r>
            <a:r>
              <a:rPr lang="en-GB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#fff60e;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#1907ff;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539" r="3939"/>
          <a:stretch/>
        </p:blipFill>
        <p:spPr>
          <a:xfrm>
            <a:off x="7694612" y="1447800"/>
            <a:ext cx="3871800" cy="44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3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413" y="1206644"/>
            <a:ext cx="11804822" cy="5514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Width ≥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1024px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Desktops / </a:t>
            </a:r>
            <a:r>
              <a:rPr lang="en-US" dirty="0" smtClean="0"/>
              <a:t>laptops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640px</a:t>
            </a:r>
            <a:r>
              <a:rPr lang="en-US" dirty="0"/>
              <a:t> ≤ width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1023px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Tablets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Width &lt;</a:t>
            </a:r>
            <a:r>
              <a:rPr lang="bg-BG" dirty="0"/>
              <a:t>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640px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Smartphone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Typical Resolutions to Consider</a:t>
            </a:r>
          </a:p>
        </p:txBody>
      </p:sp>
      <p:pic>
        <p:nvPicPr>
          <p:cNvPr id="7" name="Picture 4" descr="Свързано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46" y="4778045"/>
            <a:ext cx="1622755" cy="16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32743" y="2888904"/>
            <a:ext cx="1320163" cy="1676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33" y="1131284"/>
            <a:ext cx="1931380" cy="1535716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06652" y="1206644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Normal CSS for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desktops / laptops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506652" y="3002190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(max-width: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1024px)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506652" y="4801747"/>
            <a:ext cx="4038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(max-width: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640px)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9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062559" y="5029200"/>
            <a:ext cx="8063706" cy="820600"/>
          </a:xfrm>
        </p:spPr>
        <p:txBody>
          <a:bodyPr/>
          <a:lstStyle/>
          <a:p>
            <a:r>
              <a:rPr lang="en-US" dirty="0" smtClean="0"/>
              <a:t>Flexbox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1416148"/>
          </a:xfrm>
        </p:spPr>
        <p:txBody>
          <a:bodyPr/>
          <a:lstStyle/>
          <a:p>
            <a:r>
              <a:rPr lang="en-US" dirty="0"/>
              <a:t>Flexible Layout in CSS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57012" y="6553200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24321" y="1219200"/>
            <a:ext cx="7740182" cy="3559744"/>
            <a:chOff x="1282047" y="1143000"/>
            <a:chExt cx="9624731" cy="4208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047" y="1143000"/>
              <a:ext cx="9624731" cy="4208600"/>
            </a:xfrm>
            <a:prstGeom prst="roundRect">
              <a:avLst>
                <a:gd name="adj" fmla="val 1720"/>
              </a:avLst>
            </a:prstGeom>
          </p:spPr>
        </p:pic>
        <p:sp>
          <p:nvSpPr>
            <p:cNvPr id="8" name="TextBox 7"/>
            <p:cNvSpPr txBox="1"/>
            <p:nvPr/>
          </p:nvSpPr>
          <p:spPr>
            <a:xfrm rot="21319998">
              <a:off x="6153801" y="4510642"/>
              <a:ext cx="22050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display: flex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41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1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Flex Container Properties: Flex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2511" y="4737318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91573" y="4736492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72" y="3124200"/>
            <a:ext cx="6934200" cy="1503801"/>
          </a:xfrm>
          <a:prstGeom prst="roundRect">
            <a:avLst>
              <a:gd name="adj" fmla="val 1901"/>
            </a:avLst>
          </a:prstGeom>
        </p:spPr>
      </p:pic>
    </p:spTree>
    <p:extLst>
      <p:ext uri="{BB962C8B-B14F-4D97-AF65-F5344CB8AC3E}">
        <p14:creationId xmlns:p14="http://schemas.microsoft.com/office/powerpoint/2010/main" val="332230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1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Flex Container Properties: Inline Flex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2511" y="1151121"/>
            <a:ext cx="1068206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2511" y="4876800"/>
            <a:ext cx="534806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inline-flex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91573" y="4876800"/>
            <a:ext cx="49529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28" y="3200400"/>
            <a:ext cx="6981825" cy="1491769"/>
          </a:xfrm>
          <a:prstGeom prst="roundRect">
            <a:avLst>
              <a:gd name="adj" fmla="val 1901"/>
            </a:avLst>
          </a:prstGeom>
        </p:spPr>
      </p:pic>
    </p:spTree>
    <p:extLst>
      <p:ext uri="{BB962C8B-B14F-4D97-AF65-F5344CB8AC3E}">
        <p14:creationId xmlns:p14="http://schemas.microsoft.com/office/powerpoint/2010/main" val="23908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Flex Container Properties: Flex Direction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514990"/>
            <a:ext cx="10591800" cy="255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6612" y="4533291"/>
            <a:ext cx="44319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84812" y="4533291"/>
            <a:ext cx="5943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5420380"/>
            <a:ext cx="443197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484812" y="5420380"/>
            <a:ext cx="5943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flex-direction: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column-reverse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82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74415" y="-4156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Flex Container Properties: Flex Wrap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9216" y="3787113"/>
            <a:ext cx="626279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flex-wrap: wrap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9216" y="1209934"/>
            <a:ext cx="7405796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class="flex-item"&gt;First&lt;/div&gt;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class="flex-item"&gt;Second&lt;/div&gt;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class="flex-item"&gt;Last Box&lt;/div&gt;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46812" y="4187222"/>
            <a:ext cx="44196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1209934"/>
            <a:ext cx="3338400" cy="2732389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169112" y="3204395"/>
            <a:ext cx="2882450" cy="1372501"/>
          </a:xfrm>
          <a:prstGeom prst="wedgeRoundRectCallout">
            <a:avLst>
              <a:gd name="adj1" fmla="val -69565"/>
              <a:gd name="adj2" fmla="val 568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flex-wrap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</a:t>
            </a:r>
          </a:p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no-wrap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wrap-reverse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21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Flex Container Properties: Justify Content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9911" y="4298119"/>
            <a:ext cx="6338996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9996" y="2493803"/>
            <a:ext cx="1097279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 3&lt;/div&gt;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13920" y="4298119"/>
            <a:ext cx="4438872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13" y="1239395"/>
            <a:ext cx="9032361" cy="1165831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494212" y="4214648"/>
            <a:ext cx="2272261" cy="946727"/>
          </a:xfrm>
          <a:prstGeom prst="wedgeRoundRectCallout">
            <a:avLst>
              <a:gd name="adj1" fmla="val -67631"/>
              <a:gd name="adj2" fmla="val 493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main axis</a:t>
            </a:r>
          </a:p>
        </p:txBody>
      </p:sp>
    </p:spTree>
    <p:extLst>
      <p:ext uri="{BB962C8B-B14F-4D97-AF65-F5344CB8AC3E}">
        <p14:creationId xmlns:p14="http://schemas.microsoft.com/office/powerpoint/2010/main" val="40773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Flex Container Properties: Align Items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3005" y="3831610"/>
            <a:ext cx="6421734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align-items: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 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3005" y="1381342"/>
            <a:ext cx="11040499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class="flex-item"&gt;Flex Item&lt;/div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1467177"/>
            <a:ext cx="3286280" cy="1921210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490139" y="3615794"/>
            <a:ext cx="2272261" cy="946727"/>
          </a:xfrm>
          <a:prstGeom prst="wedgeRoundRectCallout">
            <a:avLst>
              <a:gd name="adj1" fmla="val -60353"/>
              <a:gd name="adj2" fmla="val 552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Align along the cross axis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218304" y="3831610"/>
            <a:ext cx="44052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949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/>
              <a:t>Mobile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/>
              <a:t>Desktop First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/>
              <a:t>Media Queries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/>
              <a:t>Flex Layout (Flexbox)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/>
              <a:t>Flexible Images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 smtClean="0"/>
              <a:t>Flexible </a:t>
            </a:r>
            <a:r>
              <a:rPr lang="en-US" dirty="0"/>
              <a:t>Forms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/>
              <a:t>Flexible Tables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/>
              <a:t>Flexible Navigation Menus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402" y="798963"/>
            <a:ext cx="2143209" cy="1243446"/>
          </a:xfrm>
          <a:prstGeom prst="roundRect">
            <a:avLst>
              <a:gd name="adj" fmla="val 8241"/>
            </a:avLst>
          </a:prstGeom>
        </p:spPr>
      </p:pic>
      <p:pic>
        <p:nvPicPr>
          <p:cNvPr id="12" name="Picture 2" descr="Резултат с изображение за desktop first imag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794007"/>
            <a:ext cx="2133600" cy="1248402"/>
          </a:xfrm>
          <a:prstGeom prst="roundRect">
            <a:avLst>
              <a:gd name="adj" fmla="val 9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813" y="2219432"/>
            <a:ext cx="3224906" cy="1824266"/>
          </a:xfrm>
          <a:prstGeom prst="roundRect">
            <a:avLst>
              <a:gd name="adj" fmla="val 6228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234" y="4185067"/>
            <a:ext cx="5959133" cy="888003"/>
          </a:xfrm>
          <a:prstGeom prst="roundRect">
            <a:avLst>
              <a:gd name="adj" fmla="val 3062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5984" y="4188637"/>
            <a:ext cx="1896735" cy="2098745"/>
          </a:xfrm>
          <a:prstGeom prst="roundRect">
            <a:avLst>
              <a:gd name="adj" fmla="val 87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9012" y="2219432"/>
            <a:ext cx="3663441" cy="1824266"/>
          </a:xfrm>
          <a:prstGeom prst="roundRect">
            <a:avLst>
              <a:gd name="adj" fmla="val 4658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/>
          <a:srcRect l="5938" t="6892" r="3451" b="10416"/>
          <a:stretch/>
        </p:blipFill>
        <p:spPr>
          <a:xfrm>
            <a:off x="7999412" y="5214256"/>
            <a:ext cx="1767000" cy="10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Children Flexbox Properties: Order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13340" y="3294884"/>
            <a:ext cx="5838418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3340" y="990600"/>
            <a:ext cx="11172547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8687" y="3294884"/>
            <a:ext cx="51672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order: 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4495800"/>
            <a:ext cx="6429675" cy="1860947"/>
          </a:xfrm>
          <a:prstGeom prst="rect">
            <a:avLst/>
          </a:prstGeom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209287" y="4868074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0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77909" y="4872437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2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536922" y="4872437"/>
            <a:ext cx="1528073" cy="499006"/>
          </a:xfrm>
          <a:prstGeom prst="wedgeRoundRectCallout">
            <a:avLst>
              <a:gd name="adj1" fmla="val 63437"/>
              <a:gd name="adj2" fmla="val 62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order: 3</a:t>
            </a:r>
          </a:p>
        </p:txBody>
      </p:sp>
    </p:spTree>
    <p:extLst>
      <p:ext uri="{BB962C8B-B14F-4D97-AF65-F5344CB8AC3E}">
        <p14:creationId xmlns:p14="http://schemas.microsoft.com/office/powerpoint/2010/main" val="48623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Children Properties: Grow and Shrink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0871" y="2938631"/>
            <a:ext cx="49385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163974"/>
            <a:ext cx="6000606" cy="1242084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0870" y="4765757"/>
            <a:ext cx="493854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703" y="4765756"/>
            <a:ext cx="2888181" cy="1692771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590188" y="4965811"/>
            <a:ext cx="3021745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1;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496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Children Properties: Grow and Shrink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0871" y="2938631"/>
            <a:ext cx="488154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0871" y="1097491"/>
            <a:ext cx="11263147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class="flex-container"&gt;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flex-item01"&gt;Flex Item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flex-item02"&gt;Flex Item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class="flex-item flex-item03"&gt;Flex Item 3&lt;/div&gt;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0870" y="4765757"/>
            <a:ext cx="488154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37213" y="5011978"/>
            <a:ext cx="6076805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.flex-item01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.flex-item02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80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.flex-item03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flex-grow: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3227890"/>
            <a:ext cx="6076806" cy="1255336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2939027" y="4288929"/>
            <a:ext cx="2545786" cy="953656"/>
          </a:xfrm>
          <a:prstGeom prst="wedgeRoundRectCallout">
            <a:avLst>
              <a:gd name="adj1" fmla="val 68284"/>
              <a:gd name="adj2" fmla="val -42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20% of the spare space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493519" y="2842186"/>
            <a:ext cx="2545786" cy="953656"/>
          </a:xfrm>
          <a:prstGeom prst="wedgeRoundRectCallout">
            <a:avLst>
              <a:gd name="adj1" fmla="val -60046"/>
              <a:gd name="adj2" fmla="val 506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80% of the spare space</a:t>
            </a:r>
          </a:p>
        </p:txBody>
      </p:sp>
    </p:spTree>
    <p:extLst>
      <p:ext uri="{BB962C8B-B14F-4D97-AF65-F5344CB8AC3E}">
        <p14:creationId xmlns:p14="http://schemas.microsoft.com/office/powerpoint/2010/main" val="240812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You are given the</a:t>
            </a:r>
            <a:br>
              <a:rPr lang="en-US" dirty="0"/>
            </a:br>
            <a:r>
              <a:rPr lang="en-US" dirty="0"/>
              <a:t>HTML file for a</a:t>
            </a:r>
            <a:br>
              <a:rPr lang="en-US" dirty="0"/>
            </a:br>
            <a:r>
              <a:rPr lang="en-US" dirty="0"/>
              <a:t>Web site</a:t>
            </a:r>
            <a:endParaRPr lang="en-GB" dirty="0"/>
          </a:p>
          <a:p>
            <a:r>
              <a:rPr lang="en-US" dirty="0"/>
              <a:t>Write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800px</a:t>
            </a:r>
          </a:p>
          <a:p>
            <a:pPr lvl="1"/>
            <a:r>
              <a:rPr lang="en-US" dirty="0"/>
              <a:t>at 600px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FlexBox Order</a:t>
            </a:r>
            <a:endParaRPr lang="en-GB" dirty="0"/>
          </a:p>
        </p:txBody>
      </p:sp>
      <p:sp>
        <p:nvSpPr>
          <p:cNvPr id="5" name="Arrow: Down 7"/>
          <p:cNvSpPr/>
          <p:nvPr/>
        </p:nvSpPr>
        <p:spPr>
          <a:xfrm>
            <a:off x="5136615" y="3487396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Arrow: Down 8"/>
          <p:cNvSpPr/>
          <p:nvPr/>
        </p:nvSpPr>
        <p:spPr>
          <a:xfrm>
            <a:off x="9724014" y="3487396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7" name="Group 6"/>
          <p:cNvGrpSpPr/>
          <p:nvPr/>
        </p:nvGrpSpPr>
        <p:grpSpPr>
          <a:xfrm>
            <a:off x="4174185" y="1219710"/>
            <a:ext cx="7441333" cy="2050405"/>
            <a:chOff x="4024750" y="1354159"/>
            <a:chExt cx="7569609" cy="22457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4750" y="1354159"/>
              <a:ext cx="7569609" cy="22098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595140" y="3138207"/>
              <a:ext cx="1985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≥ 800px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327536" y="4194667"/>
            <a:ext cx="3285108" cy="2015518"/>
            <a:chOff x="8156433" y="4343400"/>
            <a:chExt cx="3425615" cy="207587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6433" y="4343400"/>
              <a:ext cx="3413802" cy="2057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895176" y="6019162"/>
              <a:ext cx="16868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width &lt; 600px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35964" y="4194667"/>
            <a:ext cx="5139647" cy="1983938"/>
            <a:chOff x="2702356" y="4343400"/>
            <a:chExt cx="5124213" cy="20574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2356" y="4343400"/>
              <a:ext cx="5124213" cy="2057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244664" y="6000690"/>
              <a:ext cx="2571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600px ≤ width &lt; 800px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08012" y="6355214"/>
            <a:ext cx="11024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Hint: </a:t>
            </a:r>
            <a:r>
              <a:rPr lang="en-US" sz="1800" dirty="0">
                <a:hlinkClick r:id="rId5"/>
              </a:rPr>
              <a:t>https://css-tricks.com/snippets/css/a-guide-to-flexbox/#flexbox-examples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32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FlexBox Order HTML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74812" y="1383489"/>
            <a:ext cx="89916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"&gt;Header&lt;/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&gt;Pellentesque habitant…&lt;/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1&lt;/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"&gt;Aside 2&lt;/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"&gt;Footer&lt;/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704"/>
          <a:stretch/>
        </p:blipFill>
        <p:spPr>
          <a:xfrm>
            <a:off x="334542" y="4872834"/>
            <a:ext cx="5168811" cy="1419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00" y="4872884"/>
            <a:ext cx="3701668" cy="1419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811" y="4876800"/>
            <a:ext cx="2229684" cy="141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FlexBox Order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143000"/>
            <a:ext cx="54102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flex-flow: row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30px;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flex: 1 100%;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tomato;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70613" y="1143000"/>
            <a:ext cx="53957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background:deepskyblue;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gold;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hotpink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lightgreen;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9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FlexBox Order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1812" y="1190511"/>
            <a:ext cx="10715611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800px)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.main-article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flex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.main-article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.aside-2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order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(min-width: 600px)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.aside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flex: 1 0;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806"/>
          <a:stretch/>
        </p:blipFill>
        <p:spPr>
          <a:xfrm>
            <a:off x="6618203" y="2075367"/>
            <a:ext cx="4575612" cy="1887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993" y="4001790"/>
            <a:ext cx="3233822" cy="1948931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61012" y="5528876"/>
            <a:ext cx="2656598" cy="979235"/>
          </a:xfrm>
          <a:prstGeom prst="wedgeRoundRectCallout">
            <a:avLst>
              <a:gd name="adj1" fmla="val -62261"/>
              <a:gd name="adj2" fmla="val -46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flex-basis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(initial main size)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741612" y="5791200"/>
            <a:ext cx="1761267" cy="642222"/>
          </a:xfrm>
          <a:prstGeom prst="wedgeRoundRectCallout">
            <a:avLst>
              <a:gd name="adj1" fmla="val 46741"/>
              <a:gd name="adj2" fmla="val -90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flex-grow</a:t>
            </a:r>
          </a:p>
        </p:txBody>
      </p:sp>
    </p:spTree>
    <p:extLst>
      <p:ext uri="{BB962C8B-B14F-4D97-AF65-F5344CB8AC3E}">
        <p14:creationId xmlns:p14="http://schemas.microsoft.com/office/powerpoint/2010/main" val="279074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Flexible </a:t>
            </a:r>
            <a:r>
              <a:rPr lang="en-US" sz="5400" dirty="0" smtClean="0"/>
              <a:t>Images</a:t>
            </a:r>
            <a:endParaRPr lang="en-GB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image elements - Responsive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1054770"/>
            <a:ext cx="7156132" cy="3637701"/>
          </a:xfrm>
          <a:prstGeom prst="roundRect">
            <a:avLst>
              <a:gd name="adj" fmla="val 46363"/>
            </a:avLst>
          </a:prstGeom>
        </p:spPr>
      </p:pic>
    </p:spTree>
    <p:extLst>
      <p:ext uri="{BB962C8B-B14F-4D97-AF65-F5344CB8AC3E}">
        <p14:creationId xmlns:p14="http://schemas.microsoft.com/office/powerpoint/2010/main" val="17290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Flexible Images: Use "max-width"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66445" y="1349322"/>
            <a:ext cx="110490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class="image-container"&gt;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src="Logo-CSS3.jpg" alt="css-logo"&gt;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6445" y="3218446"/>
            <a:ext cx="110490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.image-container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max-width: 100%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2" y="2266338"/>
            <a:ext cx="4687869" cy="3833176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451654" y="4906819"/>
            <a:ext cx="3352800" cy="1069538"/>
          </a:xfrm>
          <a:prstGeom prst="wedgeRoundRectCallout">
            <a:avLst>
              <a:gd name="adj1" fmla="val -64124"/>
              <a:gd name="adj2" fmla="val -337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525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overrides the width property</a:t>
            </a:r>
          </a:p>
        </p:txBody>
      </p:sp>
    </p:spTree>
    <p:extLst>
      <p:ext uri="{BB962C8B-B14F-4D97-AF65-F5344CB8AC3E}">
        <p14:creationId xmlns:p14="http://schemas.microsoft.com/office/powerpoint/2010/main" val="322020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Responsive Forms</a:t>
            </a:r>
            <a:endParaRPr lang="en-GB" sz="5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Form elements - Responsive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25"/>
          <a:stretch/>
        </p:blipFill>
        <p:spPr>
          <a:xfrm>
            <a:off x="1979612" y="929417"/>
            <a:ext cx="3603809" cy="3840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48"/>
          <a:stretch/>
        </p:blipFill>
        <p:spPr>
          <a:xfrm>
            <a:off x="7313612" y="873103"/>
            <a:ext cx="2133600" cy="39883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6181816" y="2867292"/>
            <a:ext cx="533400" cy="290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365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the </a:t>
            </a:r>
            <a:br>
              <a:rPr lang="en-US" dirty="0"/>
            </a:br>
            <a:r>
              <a:rPr lang="en-US" dirty="0"/>
              <a:t>HTML file and CSS file</a:t>
            </a:r>
            <a:endParaRPr lang="en-GB" dirty="0"/>
          </a:p>
          <a:p>
            <a:r>
              <a:rPr lang="en-US" dirty="0"/>
              <a:t>Write the missing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media queries</a:t>
            </a:r>
          </a:p>
          <a:p>
            <a:pPr lvl="1"/>
            <a:r>
              <a:rPr lang="en-US" dirty="0"/>
              <a:t>at 660px</a:t>
            </a:r>
          </a:p>
          <a:p>
            <a:pPr lvl="1"/>
            <a:r>
              <a:rPr lang="en-US" dirty="0"/>
              <a:t>at 800px</a:t>
            </a:r>
          </a:p>
          <a:p>
            <a:endParaRPr lang="en-GB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Contact </a:t>
            </a:r>
            <a:r>
              <a:rPr lang="en-US" dirty="0" smtClean="0"/>
              <a:t>Form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936" y="1219199"/>
            <a:ext cx="3346676" cy="1850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935" y="3276599"/>
            <a:ext cx="3346675" cy="3105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834" y="1219200"/>
            <a:ext cx="2687904" cy="51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6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Contact </a:t>
            </a:r>
            <a:r>
              <a:rPr lang="en-US" dirty="0" smtClean="0"/>
              <a:t>Form (</a:t>
            </a:r>
            <a:r>
              <a:rPr lang="en-US" dirty="0"/>
              <a:t>HTML + CSS)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22412" y="1143000"/>
            <a:ext cx="10944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right-contact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"&gt;Send&lt;/button&gt;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left;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46812" y="4230231"/>
            <a:ext cx="5319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box-sizing: border-box;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2" y="3554807"/>
            <a:ext cx="10944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padding: 10px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818977" y="1332369"/>
            <a:ext cx="1600200" cy="1868030"/>
            <a:chOff x="9818977" y="1332369"/>
            <a:chExt cx="1600200" cy="1868030"/>
          </a:xfrm>
        </p:grpSpPr>
        <p:sp>
          <p:nvSpPr>
            <p:cNvPr id="9" name="Rectangle: Rounded Corners 7"/>
            <p:cNvSpPr/>
            <p:nvPr/>
          </p:nvSpPr>
          <p:spPr>
            <a:xfrm>
              <a:off x="9818977" y="1332369"/>
              <a:ext cx="1600200" cy="186803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042412" y="1524000"/>
              <a:ext cx="1157400" cy="1484768"/>
              <a:chOff x="10042412" y="1542484"/>
              <a:chExt cx="1095600" cy="1447800"/>
            </a:xfrm>
          </p:grpSpPr>
          <p:sp>
            <p:nvSpPr>
              <p:cNvPr id="11" name="Rectangle: Rounded Corners 8"/>
              <p:cNvSpPr/>
              <p:nvPr/>
            </p:nvSpPr>
            <p:spPr>
              <a:xfrm>
                <a:off x="100424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10590212" y="1542484"/>
                <a:ext cx="547800" cy="1447800"/>
              </a:xfrm>
              <a:prstGeom prst="roundRect">
                <a:avLst>
                  <a:gd name="adj" fmla="val 804"/>
                </a:avLst>
              </a:prstGeom>
              <a:ln>
                <a:solidFill>
                  <a:schemeClr val="tx2">
                    <a:lumMod val="2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28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84058" y="1213096"/>
            <a:ext cx="10868153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800px)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endParaRPr lang="en-GB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max-width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calc(100% - 40px); </a:t>
            </a:r>
            <a:endParaRPr lang="en-GB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Contact Form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4057" y="3694374"/>
            <a:ext cx="108681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660px)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.left-contact, .right-contact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padding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86688" y="3890202"/>
            <a:ext cx="1828800" cy="2286000"/>
            <a:chOff x="9294812" y="3429000"/>
            <a:chExt cx="1828800" cy="2286000"/>
          </a:xfrm>
        </p:grpSpPr>
        <p:sp>
          <p:nvSpPr>
            <p:cNvPr id="7" name="Rectangle: Rounded Corners 7"/>
            <p:cNvSpPr/>
            <p:nvPr/>
          </p:nvSpPr>
          <p:spPr>
            <a:xfrm>
              <a:off x="9294812" y="3429000"/>
              <a:ext cx="1828800" cy="2286000"/>
            </a:xfrm>
            <a:prstGeom prst="roundRect">
              <a:avLst>
                <a:gd name="adj" fmla="val 3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ectangle: Rounded Corners 9"/>
            <p:cNvSpPr/>
            <p:nvPr/>
          </p:nvSpPr>
          <p:spPr>
            <a:xfrm>
              <a:off x="9550166" y="3663508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: Rounded Corners 10"/>
            <p:cNvSpPr/>
            <p:nvPr/>
          </p:nvSpPr>
          <p:spPr>
            <a:xfrm>
              <a:off x="9550166" y="4572000"/>
              <a:ext cx="1322744" cy="908491"/>
            </a:xfrm>
            <a:prstGeom prst="roundRect">
              <a:avLst>
                <a:gd name="adj" fmla="val 804"/>
              </a:avLst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32812" y="1447800"/>
            <a:ext cx="2667000" cy="1776196"/>
            <a:chOff x="9028905" y="1151120"/>
            <a:chExt cx="2741613" cy="1515879"/>
          </a:xfrm>
        </p:grpSpPr>
        <p:sp>
          <p:nvSpPr>
            <p:cNvPr id="11" name="Rectangle: Rounded Corners 20"/>
            <p:cNvSpPr/>
            <p:nvPr/>
          </p:nvSpPr>
          <p:spPr>
            <a:xfrm>
              <a:off x="9028905" y="1151120"/>
              <a:ext cx="2741613" cy="1515879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9599612" y="1332369"/>
              <a:ext cx="1600200" cy="1182231"/>
              <a:chOff x="9818977" y="1332369"/>
              <a:chExt cx="1600200" cy="1868030"/>
            </a:xfrm>
          </p:grpSpPr>
          <p:sp>
            <p:nvSpPr>
              <p:cNvPr id="13" name="Rectangle: Rounded Corners 16"/>
              <p:cNvSpPr/>
              <p:nvPr/>
            </p:nvSpPr>
            <p:spPr>
              <a:xfrm>
                <a:off x="9818977" y="1332369"/>
                <a:ext cx="1600200" cy="1868030"/>
              </a:xfrm>
              <a:prstGeom prst="roundRect">
                <a:avLst>
                  <a:gd name="adj" fmla="val 327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10042415" y="1524000"/>
                <a:ext cx="1157399" cy="1484768"/>
                <a:chOff x="10042414" y="1542484"/>
                <a:chExt cx="1095599" cy="1447800"/>
              </a:xfrm>
            </p:grpSpPr>
            <p:sp>
              <p:nvSpPr>
                <p:cNvPr id="15" name="Rectangle: Rounded Corners 18"/>
                <p:cNvSpPr/>
                <p:nvPr/>
              </p:nvSpPr>
              <p:spPr>
                <a:xfrm>
                  <a:off x="10042414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sp>
              <p:nvSpPr>
                <p:cNvPr id="16" name="Rectangle: Rounded Corners 19"/>
                <p:cNvSpPr/>
                <p:nvPr/>
              </p:nvSpPr>
              <p:spPr>
                <a:xfrm>
                  <a:off x="10590213" y="1542484"/>
                  <a:ext cx="547800" cy="1447800"/>
                </a:xfrm>
                <a:prstGeom prst="roundRect">
                  <a:avLst>
                    <a:gd name="adj" fmla="val 804"/>
                  </a:avLst>
                </a:prstGeom>
                <a:ln>
                  <a:solidFill>
                    <a:schemeClr val="tx2">
                      <a:lumMod val="2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4538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71201" y="6545054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Contact </a:t>
            </a:r>
            <a:r>
              <a:rPr lang="en-US" dirty="0" smtClean="0"/>
              <a:t>Form (2)</a:t>
            </a:r>
            <a:endParaRPr lang="en-GB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03212" y="1151121"/>
            <a:ext cx="115824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</a:t>
            </a:r>
            <a:r>
              <a:rPr lang="en-GB" sz="28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600px)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800" b="1" noProof="1" smtClean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.right-contact input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- 70px);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textarea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- 100px);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.button-contact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calc(100% - 35px);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033" y="1208287"/>
            <a:ext cx="3283033" cy="18151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33" y="3172326"/>
            <a:ext cx="3288632" cy="30928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362" y="2097966"/>
            <a:ext cx="1875219" cy="3601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5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Flexible Tables</a:t>
            </a:r>
            <a:endParaRPr lang="en-GB" sz="5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1416148"/>
          </a:xfrm>
        </p:spPr>
        <p:txBody>
          <a:bodyPr/>
          <a:lstStyle/>
          <a:p>
            <a:r>
              <a:rPr lang="en-US" dirty="0"/>
              <a:t>Making </a:t>
            </a:r>
            <a:r>
              <a:rPr lang="en-US" dirty="0" smtClean="0"/>
              <a:t>tables - </a:t>
            </a:r>
            <a:r>
              <a:rPr lang="en-US" dirty="0"/>
              <a:t>Responsive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12" y="1706168"/>
            <a:ext cx="6881229" cy="24653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12" y="1066799"/>
            <a:ext cx="2743905" cy="37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sz="3600" dirty="0"/>
              <a:t>You are given </a:t>
            </a:r>
            <a:br>
              <a:rPr lang="en-US" sz="3600" dirty="0"/>
            </a:br>
            <a:r>
              <a:rPr lang="en-US" sz="3600" dirty="0"/>
              <a:t>the HTML file:</a:t>
            </a:r>
          </a:p>
          <a:p>
            <a:pPr>
              <a:spcBef>
                <a:spcPts val="2400"/>
              </a:spcBef>
            </a:pPr>
            <a:r>
              <a:rPr lang="en-US" sz="3600" dirty="0"/>
              <a:t>Make the HTML table responsive</a:t>
            </a:r>
            <a:br>
              <a:rPr lang="en-US" sz="3600" dirty="0"/>
            </a:br>
            <a:r>
              <a:rPr lang="en-US" sz="3600" dirty="0"/>
              <a:t>like at the screenshot on the right</a:t>
            </a:r>
          </a:p>
          <a:p>
            <a:pPr lvl="1">
              <a:spcBef>
                <a:spcPts val="2400"/>
              </a:spcBef>
            </a:pPr>
            <a:r>
              <a:rPr lang="en-US" sz="3400" dirty="0"/>
              <a:t>Add media query at </a:t>
            </a:r>
            <a:r>
              <a:rPr lang="en-US" sz="34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max-width: 600px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Bank Credit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1332499"/>
            <a:ext cx="8196120" cy="1123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284" y="2594376"/>
            <a:ext cx="3557448" cy="36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9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(HTML)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934648"/>
            <a:ext cx="11277600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&lt;!--TODO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Create Table--&gt;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&lt;th&gt;Payment&lt;/th&gt;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&lt;th&gt;Issue Date&lt;/th&gt;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&lt;th&gt;Amount&lt;/th&gt;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&lt;th&gt;Period&lt;/th&gt;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Payment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"&gt;Payment #1&lt;/td&gt;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Issue Date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"&gt;02/01/2015&lt;/td&gt;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"&gt;$2,311&lt;/td&gt;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&lt;td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data-label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Period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"&gt;01/01/2015 - 01/31/2015&lt;/td&gt;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&lt;/tr&gt;&lt;/tbody&gt;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404" y="1015772"/>
            <a:ext cx="6170441" cy="845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649" y="1966812"/>
            <a:ext cx="2821196" cy="289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5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526262"/>
            <a:ext cx="5622051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‘Arial’,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border-collapse: collapse;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08613" y="1526262"/>
            <a:ext cx="5257799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#fff8b7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th, table td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uppercase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Bank Credit </a:t>
            </a:r>
            <a:r>
              <a:rPr lang="en-US" dirty="0" smtClean="0"/>
              <a:t>(CSS) (2)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1089367"/>
            <a:ext cx="617220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(max-width:600px)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endParaRPr lang="bg-BG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bg-BG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 tr 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-9999px;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-9999px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bg-BG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2px solid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#fff5e7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bg-BG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89809" y="1089367"/>
            <a:ext cx="537200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td::before 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</a:t>
            </a: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attr(data-label)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2px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 #ccc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td:last-child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border-bottom: 0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Responsive Navigation Menu</a:t>
            </a:r>
            <a:endParaRPr lang="en-GB" sz="5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</a:t>
            </a:r>
            <a:r>
              <a:rPr lang="en-US" dirty="0"/>
              <a:t>N</a:t>
            </a:r>
            <a:r>
              <a:rPr lang="en-US" dirty="0" smtClean="0"/>
              <a:t>avigation Menu - Responsive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53200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88" y="990600"/>
            <a:ext cx="6019048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ts val="5400"/>
              </a:lnSpc>
            </a:pPr>
            <a:r>
              <a:rPr lang="en-US" sz="5400" dirty="0"/>
              <a:t>Responsive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46212" y="5657385"/>
            <a:ext cx="9296400" cy="692873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Picture 2" descr="Свързано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1441207"/>
            <a:ext cx="5996547" cy="33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1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HR Company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46"/>
          <a:stretch/>
        </p:blipFill>
        <p:spPr>
          <a:xfrm>
            <a:off x="352927" y="1632666"/>
            <a:ext cx="5410200" cy="4075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869" y="1202533"/>
            <a:ext cx="2819400" cy="4935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-1" r="5882"/>
          <a:stretch/>
        </p:blipFill>
        <p:spPr>
          <a:xfrm>
            <a:off x="10071683" y="1202532"/>
            <a:ext cx="1219200" cy="4935549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5871953" y="3556005"/>
            <a:ext cx="457200" cy="228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Left-Right Arrow 7"/>
          <p:cNvSpPr/>
          <p:nvPr/>
        </p:nvSpPr>
        <p:spPr>
          <a:xfrm>
            <a:off x="9471985" y="3549989"/>
            <a:ext cx="457200" cy="228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675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HR Company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1812" y="1013436"/>
            <a:ext cx="579120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all and (max-width: 880px)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.learn-more 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.business article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</a:t>
            </a:r>
            <a:r>
              <a:rPr lang="en-US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font-size: 1.4em;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.top-list 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auto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04012" y="1013436"/>
            <a:ext cx="4800599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200" b="1" noProof="1" smtClean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GB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menu-icon 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li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#f6f6f6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nav:hover ul.top-list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62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r>
              <a:rPr lang="en-US" dirty="0"/>
              <a:t>Very Important for Mobile </a:t>
            </a:r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ViewPort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1" y="2071923"/>
            <a:ext cx="2563214" cy="3728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125" y="1295968"/>
            <a:ext cx="1610995" cy="528066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54470" y="3289967"/>
            <a:ext cx="53340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viewport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content="width=device-width, initial-scale=1.0"&gt;</a:t>
            </a:r>
          </a:p>
        </p:txBody>
      </p:sp>
      <p:sp>
        <p:nvSpPr>
          <p:cNvPr id="7" name="Arrow: Right 7"/>
          <p:cNvSpPr/>
          <p:nvPr/>
        </p:nvSpPr>
        <p:spPr>
          <a:xfrm>
            <a:off x="3160076" y="3555299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Right 8"/>
          <p:cNvSpPr/>
          <p:nvPr/>
        </p:nvSpPr>
        <p:spPr>
          <a:xfrm>
            <a:off x="9310944" y="3555299"/>
            <a:ext cx="4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5802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80866" y="2316646"/>
            <a:ext cx="1946833" cy="2106962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Media queries </a:t>
            </a:r>
            <a:r>
              <a:rPr lang="en-GB" dirty="0"/>
              <a:t>allow different CSS for</a:t>
            </a:r>
            <a:br>
              <a:rPr lang="en-GB" dirty="0"/>
            </a:br>
            <a:r>
              <a:rPr lang="en-GB" dirty="0"/>
              <a:t>different screen sizes</a:t>
            </a:r>
          </a:p>
          <a:p>
            <a:endParaRPr lang="en-GB" dirty="0"/>
          </a:p>
          <a:p>
            <a:endParaRPr lang="en-GB" dirty="0"/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Flexbox</a:t>
            </a:r>
            <a:r>
              <a:rPr lang="en-GB" dirty="0"/>
              <a:t> is very powerful!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54383" y="2425005"/>
            <a:ext cx="772602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(max-width: 640px)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display: block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4382" y="4648200"/>
            <a:ext cx="772603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.flex-container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876" y="4419600"/>
            <a:ext cx="2458536" cy="19213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7614">
            <a:off x="8428675" y="1193515"/>
            <a:ext cx="2212665" cy="14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softuni.bg/courses/web-fundamentals-html5</a:t>
            </a:r>
            <a:endParaRPr lang="bg-BG" dirty="0" smtClean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</a:t>
            </a:r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1413290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743049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Mobile First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295400"/>
            <a:ext cx="8633465" cy="4858015"/>
          </a:xfrm>
          <a:prstGeom prst="roundRect">
            <a:avLst>
              <a:gd name="adj" fmla="val 14676"/>
            </a:avLst>
          </a:prstGeom>
        </p:spPr>
      </p:pic>
    </p:spTree>
    <p:extLst>
      <p:ext uri="{BB962C8B-B14F-4D97-AF65-F5344CB8AC3E}">
        <p14:creationId xmlns:p14="http://schemas.microsoft.com/office/powerpoint/2010/main" val="148977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Desktop </a:t>
            </a:r>
            <a:r>
              <a:rPr lang="en-GB" dirty="0" smtClean="0"/>
              <a:t>First </a:t>
            </a:r>
            <a:r>
              <a:rPr lang="en-GB" dirty="0"/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412" y="1447800"/>
            <a:ext cx="9067800" cy="4495800"/>
          </a:xfrm>
          <a:prstGeom prst="roundRect">
            <a:avLst>
              <a:gd name="adj" fmla="val 14676"/>
            </a:avLst>
          </a:prstGeom>
        </p:spPr>
      </p:pic>
    </p:spTree>
    <p:extLst>
      <p:ext uri="{BB962C8B-B14F-4D97-AF65-F5344CB8AC3E}">
        <p14:creationId xmlns:p14="http://schemas.microsoft.com/office/powerpoint/2010/main" val="49888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Responsive design with CSS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80812" y="6457960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2" y="1295400"/>
            <a:ext cx="6700072" cy="3505780"/>
          </a:xfrm>
          <a:prstGeom prst="roundRect">
            <a:avLst>
              <a:gd name="adj" fmla="val 385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46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Media Queries</a:t>
            </a:r>
            <a:endParaRPr lang="en-GB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08012" y="1333804"/>
            <a:ext cx="4876800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#ff882e;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245px;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719138" y="1333804"/>
            <a:ext cx="5809672" cy="18456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1&lt;/div&gt;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2&lt;/div&gt;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3&lt;/div&gt;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"&gt;Box 4&lt;/div&gt;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46" y="3581400"/>
            <a:ext cx="7272964" cy="26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Media Queries: Width &lt; 1024px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34136" y="1182256"/>
            <a:ext cx="10894674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screen and (max-width: 1024px)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.box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#143cff;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3581400"/>
            <a:ext cx="7112478" cy="27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3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545</TotalTime>
  <Words>2547</Words>
  <Application>Microsoft Office PowerPoint</Application>
  <PresentationFormat>Custom</PresentationFormat>
  <Paragraphs>549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Responsive Design</vt:lpstr>
      <vt:lpstr>Table of Contents</vt:lpstr>
      <vt:lpstr>Have a Question?</vt:lpstr>
      <vt:lpstr>Responsive Design</vt:lpstr>
      <vt:lpstr>Mobile First Design</vt:lpstr>
      <vt:lpstr>Desktop First Design</vt:lpstr>
      <vt:lpstr>Media Queries</vt:lpstr>
      <vt:lpstr>Media Queries</vt:lpstr>
      <vt:lpstr>Media Queries: Width &lt; 1024px</vt:lpstr>
      <vt:lpstr>Media Queries: Width &lt; 960px</vt:lpstr>
      <vt:lpstr>Media Queries: Width &lt; 480px</vt:lpstr>
      <vt:lpstr>Typical Resolutions to Consider</vt:lpstr>
      <vt:lpstr>Flexbox</vt:lpstr>
      <vt:lpstr>Flex Container Properties: Flex</vt:lpstr>
      <vt:lpstr>Flex Container Properties: Inline Flex</vt:lpstr>
      <vt:lpstr>Flex Container Properties: Flex Direction</vt:lpstr>
      <vt:lpstr>PowerPoint Presentation</vt:lpstr>
      <vt:lpstr>Flex Container Properties: Justify Content</vt:lpstr>
      <vt:lpstr>Flex Container Properties: Align Items</vt:lpstr>
      <vt:lpstr>Children Flexbox Properties: Order</vt:lpstr>
      <vt:lpstr>Children Properties: Grow and Shrink</vt:lpstr>
      <vt:lpstr>Children Properties: Grow and Shrink</vt:lpstr>
      <vt:lpstr>Problem: FlexBox Order</vt:lpstr>
      <vt:lpstr>Solution: FlexBox Order HTML</vt:lpstr>
      <vt:lpstr>Solution: FlexBox Order CSS</vt:lpstr>
      <vt:lpstr>Solution: FlexBox Order</vt:lpstr>
      <vt:lpstr>Flexible Images</vt:lpstr>
      <vt:lpstr>Flexible Images: Use "max-width"</vt:lpstr>
      <vt:lpstr>Responsive Forms</vt:lpstr>
      <vt:lpstr>Problem: Contact Form</vt:lpstr>
      <vt:lpstr>Solution: Contact Form (HTML + CSS)</vt:lpstr>
      <vt:lpstr>Solution: Contact Form</vt:lpstr>
      <vt:lpstr>Solution: Contact Form (2)</vt:lpstr>
      <vt:lpstr>Flexible Tables</vt:lpstr>
      <vt:lpstr>Problem: Bank Credit</vt:lpstr>
      <vt:lpstr>Solution: Bank Credit (HTML)</vt:lpstr>
      <vt:lpstr>Solution: Bank Credit (CSS)</vt:lpstr>
      <vt:lpstr>Solution: Bank Credit (CSS) (2)</vt:lpstr>
      <vt:lpstr>Responsive Navigation Menu</vt:lpstr>
      <vt:lpstr>Problem: HR Company</vt:lpstr>
      <vt:lpstr>Solution: HR Company</vt:lpstr>
      <vt:lpstr>ViewPort</vt:lpstr>
      <vt:lpstr>Summary</vt:lpstr>
      <vt:lpstr>Web Fundamentals – Course Introduction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Antoniya Atanasova</cp:lastModifiedBy>
  <cp:revision>188</cp:revision>
  <dcterms:created xsi:type="dcterms:W3CDTF">2014-01-02T17:00:34Z</dcterms:created>
  <dcterms:modified xsi:type="dcterms:W3CDTF">2018-06-18T14:33:12Z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